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41" d="100"/>
          <a:sy n="141" d="100"/>
        </p:scale>
        <p:origin x="106" y="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03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C1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1828800"/>
            <a:ext cx="9144000" cy="36576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731520"/>
            <a:ext cx="82296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kern="0" spc="3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POLARIZED TIME INERTIA</a:t>
            </a:r>
            <a:endParaRPr lang="en-US" sz="4000" dirty="0"/>
          </a:p>
        </p:txBody>
      </p:sp>
      <p:sp>
        <p:nvSpPr>
          <p:cNvPr id="4" name="Text 2"/>
          <p:cNvSpPr/>
          <p:nvPr/>
        </p:nvSpPr>
        <p:spPr>
          <a:xfrm>
            <a:off x="914400" y="2011680"/>
            <a:ext cx="73152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i="1" dirty="0">
                <a:solidFill>
                  <a:srgbClr val="1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Relational Framework for Unifying Gravity,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i="1" dirty="0">
                <a:solidFill>
                  <a:srgbClr val="1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Quantum Mechanics, and Cosmological Structure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914400" y="320040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David James Milton Hansen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914400" y="37490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Revised Edition  —  March 2026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C1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Many Points of View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6400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i="1" dirty="0">
                <a:solidFill>
                  <a:srgbClr val="1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Replacing Many Worlds</a:t>
            </a:r>
            <a:endParaRPr lang="en-US" sz="1600" dirty="0"/>
          </a:p>
        </p:txBody>
      </p:sp>
      <p:pic>
        <p:nvPicPr>
          <p:cNvPr id="4" name="Image 0" descr="/home/claude/paper/images_v2/fig7_mpo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097280"/>
            <a:ext cx="8595360" cy="3840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Entanglement: The Illusion of Distance</a:t>
            </a:r>
            <a:endParaRPr lang="en-US" sz="3000" dirty="0"/>
          </a:p>
        </p:txBody>
      </p:sp>
      <p:pic>
        <p:nvPicPr>
          <p:cNvPr id="4" name="Image 0" descr="/home/claude/paper/images_v2/fig5_entanglem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914400"/>
            <a:ext cx="8595360" cy="32004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" y="4114800"/>
            <a:ext cx="76809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the null frame connecting entangled particles, ds² = 0. There is no distance.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“Spooky action at a distance” is locality in the mediating frame.  (cf. ER = EPR, Maldacena &amp; Susskind 2013)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457200" y="4709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Polarized Time Inertia  |  Hansen 2026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Double-Slit Experiment</a:t>
            </a:r>
            <a:endParaRPr lang="en-US" sz="3000" dirty="0"/>
          </a:p>
        </p:txBody>
      </p:sp>
      <p:pic>
        <p:nvPicPr>
          <p:cNvPr id="4" name="Image 0" descr="/home/claude/paper/images_v2/fig9_doublesl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822960"/>
            <a:ext cx="8778240" cy="38404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4709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Polarized Time Inertia  |  Hansen 2026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Color-Space Correspondence</a:t>
            </a:r>
            <a:endParaRPr lang="en-US" sz="3000" dirty="0"/>
          </a:p>
        </p:txBody>
      </p:sp>
      <p:pic>
        <p:nvPicPr>
          <p:cNvPr id="4" name="Image 0" descr="/home/claude/paper/images_v2/fig11_qc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31520"/>
            <a:ext cx="6400800" cy="41148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4709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Polarized Time Inertia  |  Hansen 2026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C1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3716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Black Holes</a:t>
            </a:r>
            <a:endParaRPr lang="en-US" sz="3000" dirty="0"/>
          </a:p>
        </p:txBody>
      </p:sp>
      <p:pic>
        <p:nvPicPr>
          <p:cNvPr id="3" name="Image 0" descr="/home/claude/paper/images_v2/fig8_blackho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080"/>
            <a:ext cx="4846320" cy="420624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303520" y="64008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E887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Event Horizon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303520" y="1051560"/>
            <a:ext cx="34747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surface where spatial flow velocity = c.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Inside, space flows faster than light can propagate.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303520" y="192024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E887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Light Trapping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5303520" y="2331720"/>
            <a:ext cx="34747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Photons ride the flowing space like leaves on a river. They cannot escape because the river flows faster than they can swim.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5303520" y="320040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E887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Hawking Radiation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5303520" y="3611880"/>
            <a:ext cx="34747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Extreme flow shearing at the horizon splits the relational structure, creating particle pairs. Information is preserved.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5303520" y="448056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1B7A8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r_s = 2GM/c²  :  v(r_s) = c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Dark Matter &amp; Dark Energy</a:t>
            </a:r>
            <a:endParaRPr lang="en-US" sz="3000" dirty="0"/>
          </a:p>
        </p:txBody>
      </p:sp>
      <p:pic>
        <p:nvPicPr>
          <p:cNvPr id="4" name="Image 0" descr="/home/claude/paper/images_v2/fig10_dar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822960"/>
            <a:ext cx="8961120" cy="3657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4709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Polarized Time Inertia  |  Hansen 2026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C1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37160"/>
            <a:ext cx="4572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Cyclical Singularity</a:t>
            </a:r>
            <a:endParaRPr lang="en-US" sz="3000" dirty="0"/>
          </a:p>
        </p:txBody>
      </p:sp>
      <p:pic>
        <p:nvPicPr>
          <p:cNvPr id="3" name="Image 0" descr="/home/claude/paper/images_v2/fig6_cycl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"/>
            <a:ext cx="5486400" cy="4572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669280" y="731520"/>
            <a:ext cx="3200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E887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Self-Limiting Loop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5669280" y="1280160"/>
            <a:ext cx="320040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1. All matter decays to photons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Space and time lose meaning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3. Last particle absorbs all energy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4. Single entity violates Axiom 1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5. Unstable → decays into many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E887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New Big Bang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669280" y="3657600"/>
            <a:ext cx="32004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CMB: the thermal fingerprint of the first epoch of relational comparison. ΔT/T ~ 10⁻⁵ from Planck-scale granularity.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Engine of the Present</a:t>
            </a:r>
            <a:endParaRPr lang="en-US" sz="3000" dirty="0"/>
          </a:p>
        </p:txBody>
      </p:sp>
      <p:pic>
        <p:nvPicPr>
          <p:cNvPr id="4" name="Image 0" descr="/home/claude/paper/images_v2/fig12_eng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822960"/>
            <a:ext cx="8595360" cy="34747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" y="4297680"/>
            <a:ext cx="7680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arrow of time = the direction in which the relational comparison structure grows.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Entropy = complexity of the relational structure.  S = k_B ln(Ω_relations)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457200" y="4709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Polarized Time Inertia  |  Hansen 2026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Testable Predictions</a:t>
            </a:r>
            <a:endParaRPr lang="en-US" sz="3000" dirty="0"/>
          </a:p>
        </p:txBody>
      </p:sp>
      <p:graphicFrame>
        <p:nvGraphicFramePr>
          <p:cNvPr id="1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868680"/>
          <a:ext cx="7315200" cy="2880360"/>
        </p:xfrm>
        <a:graphic>
          <a:graphicData uri="http://schemas.openxmlformats.org/drawingml/2006/table">
            <a:tbl>
              <a:tblPr/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Prediction</a:t>
                      </a:r>
                      <a:endParaRPr lang="en-US" sz="11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B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Test</a:t>
                      </a:r>
                      <a:endParaRPr lang="en-US" sz="11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B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Tier</a:t>
                      </a:r>
                      <a:endParaRPr lang="en-US" sz="11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1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No dark matter particle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XENONnT, LZ, PandaX null results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Zero vacuum dispersion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Fermi-LAT, CTA gamma-ray bursts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Planck-scale gravity noise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LIGO high-f analysis, Einstein Tel.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1–2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Double-slit decoherence curve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Tabletop optics: exp vs √(1−D²)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Proton decay (finite lifetime)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Hyper-Kamiokande, JUNO, DUNE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1–2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QCD color-space coupling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Asymmetric lattice QCD simulations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CMB cycle residual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Planck data reanalysis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Dynamical dark energy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DESI, Euclid, Roman H(z)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</a:rPr>
                        <a:t>1–2</a:t>
                      </a:r>
                      <a:endParaRPr lang="en-US" sz="1000" dirty="0"/>
                    </a:p>
                  </a:txBody>
                  <a:tcPr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 2"/>
          <p:cNvSpPr/>
          <p:nvPr/>
        </p:nvSpPr>
        <p:spPr>
          <a:xfrm>
            <a:off x="731520" y="4114800"/>
            <a:ext cx="76809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i="1" dirty="0">
                <a:solidFill>
                  <a:srgbClr val="C039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theory that predicts everything and forbids nothing is not a theory.</a:t>
            </a:r>
            <a:endParaRPr lang="en-US" sz="1100" dirty="0"/>
          </a:p>
          <a:p>
            <a:pPr marL="0" indent="0" algn="ctr">
              <a:buNone/>
            </a:pPr>
            <a:r>
              <a:rPr lang="en-US" sz="1100" i="1" dirty="0">
                <a:solidFill>
                  <a:srgbClr val="C039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PTI forbids: dark matter particles, vacuum dispersion, absolutely stable protons, arbitrarily smooth gravity.</a:t>
            </a:r>
            <a:endParaRPr lang="en-US" sz="1100" dirty="0"/>
          </a:p>
        </p:txBody>
      </p:sp>
      <p:sp>
        <p:nvSpPr>
          <p:cNvPr id="6" name="Text 3"/>
          <p:cNvSpPr/>
          <p:nvPr/>
        </p:nvSpPr>
        <p:spPr>
          <a:xfrm>
            <a:off x="457200" y="4709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Polarized Time Inertia  |  Hansen 2026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C1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Built on Established Physics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57200" y="777240"/>
            <a:ext cx="8229600" cy="27432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457200" y="1005840"/>
            <a:ext cx="73152" cy="502920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731520" y="100584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Causal Set Theory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731520" y="1261872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Bombelli et al. 1987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3657600" y="1005840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Discrete temporal partial order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57200" y="1645920"/>
            <a:ext cx="73152" cy="502920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731520" y="164592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Emergent Spacetime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731520" y="1901952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Van Raamsdonk 2010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3657600" y="1645920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Space from entanglement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57200" y="2286000"/>
            <a:ext cx="73152" cy="502920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731520" y="228600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Thermodynamic Gravity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731520" y="2542032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Jacobson 1995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3657600" y="2286000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Einstein’s equations from δQ = TdS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457200" y="2926080"/>
            <a:ext cx="73152" cy="502920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31520" y="292608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Relational QM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731520" y="3182112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Rovelli 1996</a:t>
            </a:r>
            <a:endParaRPr lang="en-US" sz="1000" dirty="0"/>
          </a:p>
        </p:txBody>
      </p:sp>
      <p:sp>
        <p:nvSpPr>
          <p:cNvPr id="19" name="Text 17"/>
          <p:cNvSpPr/>
          <p:nvPr/>
        </p:nvSpPr>
        <p:spPr>
          <a:xfrm>
            <a:off x="3657600" y="2926080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Frame-dependent quantum states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57200" y="3566160"/>
            <a:ext cx="73152" cy="502920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731520" y="356616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ER = EPR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731520" y="3822192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Maldacena &amp; Susskind 2013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3657600" y="3566160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Entanglement ↔ wormholes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457200" y="4206240"/>
            <a:ext cx="73152" cy="502920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731520" y="4206240"/>
            <a:ext cx="2560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River Model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731520" y="4462272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1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Hamilton &amp; Lisle 2008</a:t>
            </a:r>
            <a:endParaRPr lang="en-US" sz="1000" dirty="0"/>
          </a:p>
        </p:txBody>
      </p:sp>
      <p:sp>
        <p:nvSpPr>
          <p:cNvPr id="27" name="Text 25"/>
          <p:cNvSpPr/>
          <p:nvPr/>
        </p:nvSpPr>
        <p:spPr>
          <a:xfrm>
            <a:off x="3657600" y="4206240"/>
            <a:ext cx="5029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ECF0F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Gravity as spatial flow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731520" y="4572000"/>
            <a:ext cx="7680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PTI’s contribution: organizing all six into a single framework with one primitive and one hierarchy.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Central Problem of Modern Physics</a:t>
            </a:r>
            <a:endParaRPr lang="en-US" sz="3200" dirty="0"/>
          </a:p>
        </p:txBody>
      </p:sp>
      <p:sp>
        <p:nvSpPr>
          <p:cNvPr id="4" name="Shape 2"/>
          <p:cNvSpPr/>
          <p:nvPr/>
        </p:nvSpPr>
        <p:spPr>
          <a:xfrm>
            <a:off x="457200" y="1097280"/>
            <a:ext cx="3840480" cy="27432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200" y="1097280"/>
            <a:ext cx="3840480" cy="457200"/>
          </a:xfrm>
          <a:prstGeom prst="rect">
            <a:avLst/>
          </a:prstGeom>
          <a:solidFill>
            <a:srgbClr val="1A527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457200" y="109728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General Relativity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40080" y="1691640"/>
            <a:ext cx="347472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Smooth spacetime manifold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Gravity = curvature of space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Deterministic evolution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Confirmed: GW, black hole imaging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846320" y="1097280"/>
            <a:ext cx="3840480" cy="2743200"/>
          </a:xfrm>
          <a:prstGeom prst="rect">
            <a:avLst/>
          </a:prstGeom>
          <a:solidFill>
            <a:srgbClr val="FFFFFF"/>
          </a:solidFill>
          <a:ln/>
          <a:effectLst>
            <a:outerShdw blurRad="762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4846320" y="1097280"/>
            <a:ext cx="3840480" cy="457200"/>
          </a:xfrm>
          <a:prstGeom prst="rect">
            <a:avLst/>
          </a:prstGeom>
          <a:solidFill>
            <a:srgbClr val="7D3C9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4846320" y="1097280"/>
            <a:ext cx="38404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Quantum Mechanics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029200" y="1691640"/>
            <a:ext cx="347472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Discrete, quantized properties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Probabilistic wave functions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Observer-dependent outcomes</a:t>
            </a:r>
            <a:endParaRPr lang="en-US" sz="1300" dirty="0"/>
          </a:p>
          <a:p>
            <a:pPr marL="342900" indent="-342900">
              <a:buSzPct val="100000"/>
              <a:buChar char="•"/>
            </a:pPr>
            <a:r>
              <a:rPr lang="en-US" sz="13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Confirmed: every particle experiment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914400" y="4114800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C039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⚠  These two theories are mutually incompatible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57200" y="4709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Polarized Time Inertia  |  Hansen 2026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C1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2194560"/>
            <a:ext cx="9144000" cy="36576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914400" y="548640"/>
            <a:ext cx="731520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universe is a self-referential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relational engine.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914400" y="2468880"/>
            <a:ext cx="73152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1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many worlds — many viewpoints.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1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static spacetime — a flowing conversion engine.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>
                <a:solidFill>
                  <a:srgbClr val="1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a one-time creation — a self-perpetuating loop.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914400" y="40233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David James Milton Hansen</a:t>
            </a:r>
            <a:endParaRPr lang="en-US" sz="1800" dirty="0"/>
          </a:p>
        </p:txBody>
      </p:sp>
      <p:sp>
        <p:nvSpPr>
          <p:cNvPr id="6" name="Text 4"/>
          <p:cNvSpPr/>
          <p:nvPr/>
        </p:nvSpPr>
        <p:spPr>
          <a:xfrm>
            <a:off x="914400" y="438912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March 2026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C1B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27432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PTI’s Answer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457200" y="1005840"/>
            <a:ext cx="8229600" cy="27432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731520" y="1280160"/>
            <a:ext cx="7680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1B7A8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GR and QM are valid projections of a deeper relational structure.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31520" y="20116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E887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ontological primitive: 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relational comparison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31520" y="24688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E887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emergence hierarchy: 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 → Space → Energy → Mass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31520" y="29260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E887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Three axioms: </a:t>
            </a:r>
            <a:r>
              <a:rPr lang="en-US" sz="16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grounded in established physics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71600" y="3566160"/>
            <a:ext cx="6400800" cy="10972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 is the continuum limit.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QM is the microscopic description.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Both emerge from the same relational engine.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57200" y="4709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Polarized Time Inertia  |  Hansen 2026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Three Axioms</a:t>
            </a:r>
            <a:endParaRPr lang="en-US" sz="3200" dirty="0"/>
          </a:p>
        </p:txBody>
      </p:sp>
      <p:pic>
        <p:nvPicPr>
          <p:cNvPr id="4" name="Image 0" descr="/home/claude/paper/images_v2/fig1_axiom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822960"/>
            <a:ext cx="8412480" cy="39319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4709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Polarized Time Inertia  |  Hansen 2026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Axiom 1: Relational Existence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457200" y="914400"/>
            <a:ext cx="8229600" cy="914400"/>
          </a:xfrm>
          <a:prstGeom prst="rect">
            <a:avLst/>
          </a:prstGeom>
          <a:solidFill>
            <a:srgbClr val="1A5276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914400"/>
            <a:ext cx="786384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5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 entity exists if and only if it interacts with at least one other entity.</a:t>
            </a:r>
            <a:endParaRPr lang="en-US" sz="1500" dirty="0"/>
          </a:p>
          <a:p>
            <a:pPr marL="0" indent="0" algn="ctr">
              <a:buNone/>
            </a:pPr>
            <a:r>
              <a:rPr lang="en-US" sz="15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Existence is constituted by relation, not by substance.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1828800" y="2011680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1A5276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∃x  ⇔  ∃y : I(x, y) ≠ ∅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457200" y="2651760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Established Physics Basis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57200" y="3017520"/>
            <a:ext cx="384048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Rovelli’s Relational QM (1996)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Wheeler’s “It from Bit” (1990)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Causal Set Theory (Bombelli 1987)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846320" y="2651760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87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Novel Extension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4846320" y="3017520"/>
            <a:ext cx="384048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 just quantum states but all entities — including spacetime itself — are constituted by relations. An unobserved, non-interacting entity has no being.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57200" y="4709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Polarized Time Inertia  |  Hansen 2026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Axiom 2: Hierarchical Condensation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457200" y="914400"/>
            <a:ext cx="8229600" cy="731520"/>
          </a:xfrm>
          <a:prstGeom prst="rect">
            <a:avLst/>
          </a:prstGeom>
          <a:solidFill>
            <a:srgbClr val="1B7A8A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914400"/>
            <a:ext cx="78638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Interactions produce new entities at higher complexity.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>
                <a:solidFill>
                  <a:srgbClr val="FFFFF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 ⊗ T → S     S ⊗ T → E     E ⊗ S ⊗ T → M</a:t>
            </a:r>
            <a:endParaRPr lang="en-US" sz="1400" dirty="0"/>
          </a:p>
        </p:txBody>
      </p:sp>
      <p:pic>
        <p:nvPicPr>
          <p:cNvPr id="6" name="Image 0" descr="/home/claude/paper/images_v2/fig2_hierarch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" y="1828800"/>
            <a:ext cx="8595360" cy="31089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57200" y="4709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Polarized Time Inertia  |  Hansen 2026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Axiom 3: Frame-Dependent Decomposition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457200" y="914400"/>
            <a:ext cx="8229600" cy="731520"/>
          </a:xfrm>
          <a:prstGeom prst="rect">
            <a:avLst/>
          </a:prstGeom>
          <a:solidFill>
            <a:srgbClr val="7D3C98"/>
          </a:solidFill>
          <a:ln/>
          <a:effectLst>
            <a:outerShdw blurRad="50800" dist="254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914400"/>
            <a:ext cx="78638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decomposition of reality into T, S, E, M depends on the observer’s frame.</a:t>
            </a:r>
            <a:endParaRPr lang="en-US" sz="1300" dirty="0"/>
          </a:p>
          <a:p>
            <a:pPr marL="0" indent="0" algn="ctr">
              <a:buNone/>
            </a:pPr>
            <a:r>
              <a:rPr lang="en-US" sz="13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There is no absolute decomposition. The relational structure R is frame-independent.</a:t>
            </a:r>
            <a:endParaRPr lang="en-US" sz="1300" dirty="0"/>
          </a:p>
        </p:txBody>
      </p:sp>
      <p:sp>
        <p:nvSpPr>
          <p:cNvPr id="6" name="Text 4"/>
          <p:cNvSpPr/>
          <p:nvPr/>
        </p:nvSpPr>
        <p:spPr>
          <a:xfrm>
            <a:off x="457200" y="1828800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Established Physics Basis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457200" y="2194560"/>
            <a:ext cx="384048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Lorentz covariance (space/time mix under boosts)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ADM formalism (foliation-dependent split)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 = mc² (energy/mass interconversion)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Unruh effect (frame-dependent particles)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846320" y="1828800"/>
            <a:ext cx="38404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E8871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What This Means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846320" y="2194560"/>
            <a:ext cx="3840480" cy="21945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photon (null frame), a massive particle (timelike frame), and an accelerated observer (Rindler frame) decompose the same relational structure into fundamentally different physical realities. None is more “real” than another.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2286000" y="420624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7D3C9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Φ_F(R) = P_F · R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457200" y="4709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Polarized Time Inertia  |  Hansen 2026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Gravity: Space Flows Into Matter</a:t>
            </a:r>
            <a:endParaRPr lang="en-US" sz="3000" dirty="0"/>
          </a:p>
        </p:txBody>
      </p:sp>
      <p:pic>
        <p:nvPicPr>
          <p:cNvPr id="4" name="Image 0" descr="/home/claude/paper/images_v2/fig3_grav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822960"/>
            <a:ext cx="5029200" cy="34747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303520" y="91440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Key Insights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303520" y="1371600"/>
            <a:ext cx="347472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Space flows inward toward mass at v = √(2GM/r)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Mathematically equivalent to Schwarzschild metric (Hamilton &amp; Lisle 2008)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PTI mechanism: mass converts spatial degrees of freedom back to temporal relations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Discrete at Planck scale → natural path to quantum gravity</a:t>
            </a:r>
            <a:endParaRPr lang="en-US" sz="1200" dirty="0"/>
          </a:p>
          <a:p>
            <a:pPr marL="342900" indent="-342900">
              <a:buSzPct val="100000"/>
              <a:buChar char="•"/>
            </a:pPr>
            <a:r>
              <a:rPr lang="en-US" sz="1200" dirty="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Reproduces inverse-square law, perihelion precession, frame dragging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457200" y="4709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Polarized Time Inertia  |  Hansen 2026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E8871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57200" y="182880"/>
            <a:ext cx="8229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0C1B3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Photons and the Null Frame</a:t>
            </a:r>
            <a:endParaRPr lang="en-US" sz="3000" dirty="0"/>
          </a:p>
        </p:txBody>
      </p:sp>
      <p:pic>
        <p:nvPicPr>
          <p:cNvPr id="4" name="Image 0" descr="/home/claude/paper/images_v2/fig4_phot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822960"/>
            <a:ext cx="8778240" cy="37490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57200" y="4709160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7F8C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Polarized Time Inertia  |  Hansen 2026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1066</Words>
  <Application>Microsoft Office PowerPoint</Application>
  <PresentationFormat>On-screen Show (16:9)</PresentationFormat>
  <Paragraphs>178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Courier New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Polarized Time Inertia</dc:title>
  <dc:subject>PptxGenJS Presentation</dc:subject>
  <dc:creator>David James Milton Hansen</dc:creator>
  <cp:lastModifiedBy>David James Milton Hansen</cp:lastModifiedBy>
  <cp:revision>1</cp:revision>
  <dcterms:created xsi:type="dcterms:W3CDTF">2026-03-23T14:54:51Z</dcterms:created>
  <dcterms:modified xsi:type="dcterms:W3CDTF">2026-03-23T15:08:50Z</dcterms:modified>
</cp:coreProperties>
</file>